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8" r:id="rId4"/>
    <p:sldId id="261" r:id="rId5"/>
    <p:sldId id="260" r:id="rId6"/>
    <p:sldId id="259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1" r:id="rId15"/>
    <p:sldId id="270" r:id="rId16"/>
    <p:sldId id="272" r:id="rId17"/>
    <p:sldId id="273" r:id="rId18"/>
    <p:sldId id="274" r:id="rId19"/>
    <p:sldId id="275" r:id="rId20"/>
    <p:sldId id="276" r:id="rId21"/>
    <p:sldId id="281" r:id="rId22"/>
    <p:sldId id="282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F7002C33-F4AA-4866-BCAC-86316C661BAB}">
          <p14:sldIdLst>
            <p14:sldId id="256"/>
          </p14:sldIdLst>
        </p14:section>
        <p14:section name="Feature generation" id="{9D953044-E014-4E98-A08C-0456E0D51BF0}">
          <p14:sldIdLst>
            <p14:sldId id="264"/>
            <p14:sldId id="258"/>
            <p14:sldId id="261"/>
            <p14:sldId id="260"/>
            <p14:sldId id="259"/>
            <p14:sldId id="262"/>
          </p14:sldIdLst>
        </p14:section>
        <p14:section name="Feature selection" id="{CB6ADFB3-4927-4130-A066-FCC9B2792C8B}">
          <p14:sldIdLst>
            <p14:sldId id="263"/>
            <p14:sldId id="265"/>
            <p14:sldId id="266"/>
            <p14:sldId id="267"/>
            <p14:sldId id="268"/>
            <p14:sldId id="269"/>
            <p14:sldId id="271"/>
          </p14:sldIdLst>
        </p14:section>
        <p14:section name="machine learning process" id="{8000D2E5-8511-4200-8D83-7AA637CA03D6}">
          <p14:sldIdLst>
            <p14:sldId id="270"/>
          </p14:sldIdLst>
        </p14:section>
        <p14:section name="Prediction process" id="{8FE1E43E-3F82-4303-BC11-055664D1FCC0}">
          <p14:sldIdLst>
            <p14:sldId id="272"/>
            <p14:sldId id="273"/>
            <p14:sldId id="274"/>
            <p14:sldId id="275"/>
            <p14:sldId id="276"/>
          </p14:sldIdLst>
        </p14:section>
        <p14:section name="Genetic algorithms" id="{D462DA29-4A0B-440A-9932-3221E8C13DEC}">
          <p14:sldIdLst>
            <p14:sldId id="281"/>
            <p14:sldId id="282"/>
          </p14:sldIdLst>
        </p14:section>
        <p14:section name="SHAP feature analysis" id="{C2161ACC-2330-4546-B752-1CCCAF87365E}">
          <p14:sldIdLst>
            <p14:sldId id="277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1356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9F57A0-8119-B25B-9401-F3B2410DE7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861AFE-E896-763C-5DD1-5A86A5872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276791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05926-00B1-2B8C-6351-77E27BA51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66077FF-8406-D282-F28B-0FDFC8DFD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4DE6A0-BF18-FEFC-1E79-592B2EC1E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6479B-0D59-4892-92FD-CB9E99FA86A7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791626-C79D-EC14-D1F7-FAE25A752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48B0DA-7ACE-47EC-317F-08501E79D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46E6-C28A-4570-928F-D0E27E532E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052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D0C58AF-BC00-4329-603B-E7B309B169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D54436-8703-1827-FDF8-F3032DFD8F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139F96-3132-C15D-A29D-E0FC09FB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6479B-0D59-4892-92FD-CB9E99FA86A7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28DF68-CBFC-55E8-2D4C-43B46B2B3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02F273-4E14-C7E6-1C81-0F99B633F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46E6-C28A-4570-928F-D0E27E532E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206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A832C6-7763-AB32-05AD-04F26D5B7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BCE25C-A224-014A-2327-2C5825826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6FFDFF-C5C6-6112-018B-060AA7051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6479B-0D59-4892-92FD-CB9E99FA86A7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89E4FB-5662-0FBE-2819-75CEFA80F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05B780-74CC-FB21-1725-351FFE0C8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46E6-C28A-4570-928F-D0E27E532E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551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7F52C-0ACC-20C7-4397-7BCA455EA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76F1E7-02AF-304B-2C35-5597637B17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274A44-A329-D991-8709-2F97DB0EF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6479B-0D59-4892-92FD-CB9E99FA86A7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F5AFE7-A99B-6815-FB76-F7C066009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CBE080-87A7-7453-99F7-75BB91A8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46E6-C28A-4570-928F-D0E27E532E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102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06D320-59C5-9DA0-65E0-AAF48F7E3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176371-35F7-3588-CA42-9C80C52CC3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4207C15-ECAB-0CA4-8B97-5E7919B76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013923-6320-C5A2-7ABA-DEC96DC5C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6479B-0D59-4892-92FD-CB9E99FA86A7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7EA120-7177-8650-B23A-FABA67F5F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EB4EA3-651D-D981-5A82-E8528CF66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46E6-C28A-4570-928F-D0E27E532E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4737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C7CED9-A775-DCBE-CF57-B29DEFDE8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C753A0-72B9-F02F-E2EA-2634E5365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A1ECC3-58A4-0961-89B0-C6A93BA49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B266535-AF96-D179-8677-87C0A8F4EB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DEF9BE5-36C2-BE93-5EEC-A0CB107361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F2F75D1-CB64-5D42-76E7-2D8AD4DF5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6479B-0D59-4892-92FD-CB9E99FA86A7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75B7A8A-FA81-4BF0-4EFE-3847DAFF5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DBEB422-659F-A4FA-4DD6-C8BFF0082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46E6-C28A-4570-928F-D0E27E532E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220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397B17-DD48-7E38-E7F2-6B86F6232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749" y="178312"/>
            <a:ext cx="10515600" cy="706591"/>
          </a:xfrm>
        </p:spPr>
        <p:txBody>
          <a:bodyPr>
            <a:normAutofit/>
          </a:bodyPr>
          <a:lstStyle>
            <a:lvl1pPr>
              <a:defRPr sz="36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59119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EE31E23-7256-C915-DF61-D1BDAD9C4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6479B-0D59-4892-92FD-CB9E99FA86A7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F75EAD7-BEAF-BB28-4089-018AD34EE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817DFC-4735-2257-923B-030804849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46E6-C28A-4570-928F-D0E27E532E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708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075E88-8BCD-5655-6FB0-260A2CA47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2258B1-5660-1AA0-D38C-4436FFE80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B2B3C05-62E6-2400-F03A-3E84CFF08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D41CB4-6964-FDB3-F464-06ACA42C1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6479B-0D59-4892-92FD-CB9E99FA86A7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A7A8DE-A0D6-4825-0E96-DB68051BB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1CA293-9213-F2BE-34E5-17704376E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46E6-C28A-4570-928F-D0E27E532E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212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54F12B-9D97-1EC0-132C-6CBD2D17A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8517D96-51FA-FA27-F3B9-37B214E0B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4F6C57C-7379-2DF0-07EA-CD434EEE6A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5D0448-74CB-4489-DB24-5C4F79D9B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6479B-0D59-4892-92FD-CB9E99FA86A7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AD6E0E-3171-3021-4A62-E1DE41E82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2A5FB8-F75B-846A-9FB0-181FC68B9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546E6-C28A-4570-928F-D0E27E532E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361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BD2C999-DB86-AB2B-7743-BC71D9FC7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B14C42-E355-505E-C823-949BF21D1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B7C74F-133E-E405-8A89-767DC674C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6479B-0D59-4892-92FD-CB9E99FA86A7}" type="datetimeFigureOut">
              <a:rPr lang="zh-CN" altLang="en-US" smtClean="0"/>
              <a:t>2024/3/21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4DF997-FCBC-BB76-70FC-2F8D3ADE46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D41621-5483-E7E4-984B-12E0C581FF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546E6-C28A-4570-928F-D0E27E532E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85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F63EFA-CCEE-02FB-F9E0-58BC94AB6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i="1" dirty="0"/>
              <a:t>Tutorial for </a:t>
            </a:r>
            <a:r>
              <a:rPr lang="en-US" altLang="zh-CN" b="1" i="1" dirty="0" smtClean="0"/>
              <a:t>Case </a:t>
            </a:r>
            <a:r>
              <a:rPr lang="en-US" altLang="zh-CN" b="1" i="1" dirty="0"/>
              <a:t>4</a:t>
            </a:r>
            <a:endParaRPr lang="zh-CN" altLang="en-US" b="1" i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2C58353-591A-97F3-E74B-33D39F4207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i="1" dirty="0"/>
              <a:t>Multi-solvent design for perovskite thin film materials</a:t>
            </a:r>
            <a:endParaRPr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178069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409595-E91B-5BCB-1740-62A577D15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 selection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11B75B-BB13-33B7-304B-549126E34A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6"/>
          <a:stretch/>
        </p:blipFill>
        <p:spPr>
          <a:xfrm>
            <a:off x="609600" y="1144845"/>
            <a:ext cx="7385540" cy="228415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3849984-CA4A-0C4E-E381-2A31409401EE}"/>
              </a:ext>
            </a:extLst>
          </p:cNvPr>
          <p:cNvSpPr/>
          <p:nvPr/>
        </p:nvSpPr>
        <p:spPr>
          <a:xfrm>
            <a:off x="3790950" y="1952625"/>
            <a:ext cx="3495675" cy="3619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4108ED6-5D46-F990-BFC1-BE65CFE2E124}"/>
              </a:ext>
            </a:extLst>
          </p:cNvPr>
          <p:cNvSpPr txBox="1">
            <a:spLocks/>
          </p:cNvSpPr>
          <p:nvPr/>
        </p:nvSpPr>
        <p:spPr>
          <a:xfrm>
            <a:off x="4029075" y="696554"/>
            <a:ext cx="8883909" cy="636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000" dirty="0" smtClean="0"/>
              <a:t>Click </a:t>
            </a:r>
            <a:r>
              <a:rPr lang="en-US" altLang="zh-CN" sz="2000" dirty="0"/>
              <a:t>this button “RFE feature selection ”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84A28081-C1E7-09DD-F647-62F4768E63BE}"/>
              </a:ext>
            </a:extLst>
          </p:cNvPr>
          <p:cNvCxnSpPr>
            <a:cxnSpLocks/>
          </p:cNvCxnSpPr>
          <p:nvPr/>
        </p:nvCxnSpPr>
        <p:spPr>
          <a:xfrm flipV="1">
            <a:off x="6667500" y="1076325"/>
            <a:ext cx="342900" cy="8763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034EF035-351D-632D-3228-26F93DD6C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377" y="3966838"/>
            <a:ext cx="6553763" cy="2194608"/>
          </a:xfrm>
          <a:prstGeom prst="rect">
            <a:avLst/>
          </a:prstGeom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ED17182C-2805-E43E-261B-EBD2210F90D1}"/>
              </a:ext>
            </a:extLst>
          </p:cNvPr>
          <p:cNvSpPr txBox="1">
            <a:spLocks/>
          </p:cNvSpPr>
          <p:nvPr/>
        </p:nvSpPr>
        <p:spPr>
          <a:xfrm>
            <a:off x="1211594" y="6062644"/>
            <a:ext cx="8883909" cy="636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000" dirty="0">
                <a:solidFill>
                  <a:srgbClr val="FF0000"/>
                </a:solidFill>
              </a:rPr>
              <a:t>Input “19</a:t>
            </a:r>
            <a:r>
              <a:rPr lang="en-US" altLang="zh-CN" sz="2000" dirty="0" smtClean="0">
                <a:solidFill>
                  <a:srgbClr val="FF0000"/>
                </a:solidFill>
              </a:rPr>
              <a:t>” as an example, </a:t>
            </a:r>
            <a:r>
              <a:rPr lang="en-US" altLang="zh-CN" sz="2000" dirty="0">
                <a:solidFill>
                  <a:srgbClr val="FF0000"/>
                </a:solidFill>
              </a:rPr>
              <a:t>actually you can select as many </a:t>
            </a:r>
            <a:r>
              <a:rPr lang="en-US" altLang="zh-CN" sz="2000" dirty="0" smtClean="0">
                <a:solidFill>
                  <a:srgbClr val="FF0000"/>
                </a:solidFill>
              </a:rPr>
              <a:t>features </a:t>
            </a:r>
            <a:r>
              <a:rPr lang="en-US" altLang="zh-CN" sz="2000" dirty="0">
                <a:solidFill>
                  <a:srgbClr val="FF0000"/>
                </a:solidFill>
              </a:rPr>
              <a:t>as you want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8303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EFFA42-3205-1404-E252-F2E9430D5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Dataset after feature </a:t>
            </a:r>
            <a:r>
              <a:rPr lang="en-US" altLang="zh-CN" dirty="0" smtClean="0"/>
              <a:t>selection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B2587C7-CBB0-511D-034B-9EAB421EA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30" y="785065"/>
            <a:ext cx="8384370" cy="5287869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BF684B47-CFCB-4BA6-B8E6-34914D5C99EB}"/>
              </a:ext>
            </a:extLst>
          </p:cNvPr>
          <p:cNvSpPr txBox="1">
            <a:spLocks/>
          </p:cNvSpPr>
          <p:nvPr/>
        </p:nvSpPr>
        <p:spPr>
          <a:xfrm>
            <a:off x="2313190" y="6043047"/>
            <a:ext cx="8883909" cy="636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000" dirty="0">
                <a:solidFill>
                  <a:srgbClr val="FF0000"/>
                </a:solidFill>
              </a:rPr>
              <a:t>Feature selection </a:t>
            </a:r>
            <a:r>
              <a:rPr lang="en-US" altLang="zh-CN" sz="2000" dirty="0" smtClean="0">
                <a:solidFill>
                  <a:srgbClr val="FF0000"/>
                </a:solidFill>
              </a:rPr>
              <a:t>finishes </a:t>
            </a:r>
            <a:r>
              <a:rPr lang="en-US" altLang="zh-CN" sz="2000" dirty="0">
                <a:solidFill>
                  <a:srgbClr val="FF0000"/>
                </a:solidFill>
              </a:rPr>
              <a:t>and the file is named as “data_rfe.csv”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316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7D46F1-2D0B-E2B8-5BFF-F4BADE51D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RFE visualization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8840B78-90FE-A59E-905B-51A735F85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4903"/>
            <a:ext cx="5981700" cy="197375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0F59742-A8BB-93C9-7849-6D9ADE6532D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730" y="1275011"/>
            <a:ext cx="3047870" cy="394707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13A41B63-A308-CF9C-3873-3D9E59EF3569}"/>
              </a:ext>
            </a:extLst>
          </p:cNvPr>
          <p:cNvSpPr/>
          <p:nvPr/>
        </p:nvSpPr>
        <p:spPr>
          <a:xfrm>
            <a:off x="2228850" y="1716938"/>
            <a:ext cx="2981325" cy="3619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F7F8D362-EF5F-4C4F-3D20-7A7DD0B29AE0}"/>
              </a:ext>
            </a:extLst>
          </p:cNvPr>
          <p:cNvSpPr txBox="1">
            <a:spLocks/>
          </p:cNvSpPr>
          <p:nvPr/>
        </p:nvSpPr>
        <p:spPr>
          <a:xfrm>
            <a:off x="152400" y="2910923"/>
            <a:ext cx="8883909" cy="636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000" dirty="0">
                <a:solidFill>
                  <a:srgbClr val="FF0000"/>
                </a:solidFill>
              </a:rPr>
              <a:t>Click the button “RFE visualization” and “RFE heatmap”, then you </a:t>
            </a:r>
            <a:r>
              <a:rPr lang="en-US" altLang="zh-CN" sz="2000" dirty="0" smtClean="0">
                <a:solidFill>
                  <a:srgbClr val="FF0000"/>
                </a:solidFill>
              </a:rPr>
              <a:t>can obtain: 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51F44B9B-B104-0EBA-7D23-0DB8A6FA14BC}"/>
              </a:ext>
            </a:extLst>
          </p:cNvPr>
          <p:cNvCxnSpPr>
            <a:cxnSpLocks/>
          </p:cNvCxnSpPr>
          <p:nvPr/>
        </p:nvCxnSpPr>
        <p:spPr>
          <a:xfrm>
            <a:off x="7762875" y="3429000"/>
            <a:ext cx="1581150" cy="3810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CCBFC9EF-31E5-9CC8-A63F-4F69A74D3F3E}"/>
              </a:ext>
            </a:extLst>
          </p:cNvPr>
          <p:cNvCxnSpPr>
            <a:cxnSpLocks/>
          </p:cNvCxnSpPr>
          <p:nvPr/>
        </p:nvCxnSpPr>
        <p:spPr>
          <a:xfrm>
            <a:off x="4257675" y="2330315"/>
            <a:ext cx="590550" cy="7277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5237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DE0713-1B1B-1E9A-717F-0A11DD1FE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RFE visualization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0CBA806-BF39-8554-B94E-87A3D157CD3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375" y="783713"/>
            <a:ext cx="5895975" cy="5895975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E25375F7-6A0E-CD8D-1F35-687451ED3F58}"/>
              </a:ext>
            </a:extLst>
          </p:cNvPr>
          <p:cNvSpPr txBox="1">
            <a:spLocks/>
          </p:cNvSpPr>
          <p:nvPr/>
        </p:nvSpPr>
        <p:spPr>
          <a:xfrm>
            <a:off x="38101" y="2128337"/>
            <a:ext cx="4381500" cy="636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altLang="zh-CN" sz="2000" dirty="0">
                <a:solidFill>
                  <a:srgbClr val="FF0000"/>
                </a:solidFill>
              </a:rPr>
              <a:t>Click the button “RFE </a:t>
            </a:r>
            <a:r>
              <a:rPr lang="en-US" altLang="zh-CN" sz="2000" dirty="0" err="1">
                <a:solidFill>
                  <a:srgbClr val="FF0000"/>
                </a:solidFill>
              </a:rPr>
              <a:t>pairplot</a:t>
            </a:r>
            <a:r>
              <a:rPr lang="en-US" altLang="zh-CN" sz="2000" dirty="0">
                <a:solidFill>
                  <a:srgbClr val="FF0000"/>
                </a:solidFill>
              </a:rPr>
              <a:t>”, you can </a:t>
            </a:r>
            <a:r>
              <a:rPr lang="en-US" altLang="zh-CN" sz="2000" dirty="0" smtClean="0">
                <a:solidFill>
                  <a:srgbClr val="FF0000"/>
                </a:solidFill>
              </a:rPr>
              <a:t>visualize the dataset via 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pairplot</a:t>
            </a:r>
            <a:r>
              <a:rPr lang="en-US" altLang="zh-CN" sz="2000" dirty="0" smtClean="0">
                <a:solidFill>
                  <a:srgbClr val="FF0000"/>
                </a:solidFill>
              </a:rPr>
              <a:t>: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507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8A1B36-5052-3761-AF2A-E98592E6B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 importance ranking (Pearson)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B03CE75-8B21-DADC-AE48-2409123640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14"/>
          <a:stretch/>
        </p:blipFill>
        <p:spPr>
          <a:xfrm>
            <a:off x="4543425" y="995567"/>
            <a:ext cx="3663094" cy="1687945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B0A08CCF-47BB-4020-E21C-636F6410DFE8}"/>
              </a:ext>
            </a:extLst>
          </p:cNvPr>
          <p:cNvSpPr txBox="1">
            <a:spLocks/>
          </p:cNvSpPr>
          <p:nvPr/>
        </p:nvSpPr>
        <p:spPr>
          <a:xfrm>
            <a:off x="0" y="1152737"/>
            <a:ext cx="4381500" cy="1597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altLang="zh-CN" sz="2000" dirty="0"/>
              <a:t>Click the button “</a:t>
            </a:r>
            <a:r>
              <a:rPr lang="en-US" altLang="zh-CN" sz="2000" dirty="0">
                <a:solidFill>
                  <a:srgbClr val="FF0000"/>
                </a:solidFill>
              </a:rPr>
              <a:t>importance ranking (Pearson)</a:t>
            </a:r>
            <a:r>
              <a:rPr lang="en-US" altLang="zh-CN" sz="2000" dirty="0"/>
              <a:t>”, you can </a:t>
            </a:r>
            <a:r>
              <a:rPr lang="en-US" altLang="zh-CN" sz="2000" dirty="0" smtClean="0"/>
              <a:t>obtain a </a:t>
            </a:r>
            <a:r>
              <a:rPr lang="en-US" altLang="zh-CN" sz="2000" dirty="0"/>
              <a:t>feature importance ranking plot before and after feature selection</a:t>
            </a:r>
            <a:endParaRPr lang="zh-CN" altLang="en-US" sz="2000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A3046E16-262B-5B9B-94B2-DE78BA380983}"/>
              </a:ext>
            </a:extLst>
          </p:cNvPr>
          <p:cNvCxnSpPr>
            <a:cxnSpLocks/>
          </p:cNvCxnSpPr>
          <p:nvPr/>
        </p:nvCxnSpPr>
        <p:spPr>
          <a:xfrm>
            <a:off x="4462924" y="3089593"/>
            <a:ext cx="0" cy="6788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420DC5A0-A5BE-9722-F34A-44DA52F81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7019" y="89447"/>
            <a:ext cx="3794949" cy="3628796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8454C63-FA6F-ED70-6E0F-0357BD53C854}"/>
              </a:ext>
            </a:extLst>
          </p:cNvPr>
          <p:cNvSpPr txBox="1">
            <a:spLocks/>
          </p:cNvSpPr>
          <p:nvPr/>
        </p:nvSpPr>
        <p:spPr>
          <a:xfrm>
            <a:off x="8368444" y="1548193"/>
            <a:ext cx="4381500" cy="1597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altLang="zh-CN" sz="2000" dirty="0"/>
              <a:t>Parameters</a:t>
            </a:r>
            <a:endParaRPr lang="zh-CN" altLang="en-US" sz="20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CD26E7E-47BF-AADB-A164-653E4911F52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3" y="3996529"/>
            <a:ext cx="4381497" cy="289370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7796711-6E4B-23EF-1CF9-007895F452C1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260" y="3996529"/>
            <a:ext cx="4381498" cy="2829237"/>
          </a:xfrm>
          <a:prstGeom prst="rect">
            <a:avLst/>
          </a:prstGeom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E8B2F0A1-24C1-642C-77BA-AF0A52137E31}"/>
              </a:ext>
            </a:extLst>
          </p:cNvPr>
          <p:cNvSpPr txBox="1">
            <a:spLocks/>
          </p:cNvSpPr>
          <p:nvPr/>
        </p:nvSpPr>
        <p:spPr>
          <a:xfrm>
            <a:off x="1491394" y="3845931"/>
            <a:ext cx="3416000" cy="1597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altLang="zh-CN" sz="2000" dirty="0"/>
              <a:t>Before </a:t>
            </a:r>
            <a:r>
              <a:rPr lang="en-US" altLang="zh-CN" sz="2000" dirty="0" smtClean="0"/>
              <a:t>RFE feature selection</a:t>
            </a:r>
            <a:endParaRPr lang="zh-CN" altLang="en-US" sz="2000" dirty="0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1B911C52-0A78-7D74-EAB8-CBE886CDDFE5}"/>
              </a:ext>
            </a:extLst>
          </p:cNvPr>
          <p:cNvSpPr txBox="1">
            <a:spLocks/>
          </p:cNvSpPr>
          <p:nvPr/>
        </p:nvSpPr>
        <p:spPr>
          <a:xfrm>
            <a:off x="6465461" y="3793612"/>
            <a:ext cx="4298333" cy="1597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altLang="zh-CN" sz="2000" dirty="0"/>
              <a:t>After </a:t>
            </a:r>
            <a:r>
              <a:rPr lang="en-US" altLang="zh-CN" sz="2000" dirty="0" smtClean="0"/>
              <a:t>RFE feature selection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31034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CA99854-6602-5599-1252-C9920A47039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51" b="52874"/>
          <a:stretch/>
        </p:blipFill>
        <p:spPr bwMode="auto">
          <a:xfrm>
            <a:off x="4833303" y="3497796"/>
            <a:ext cx="6187122" cy="318189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5D6CA4C-6D6B-6730-4F62-E1BE49F89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Machine learning </a:t>
            </a:r>
            <a:r>
              <a:rPr lang="en-US" altLang="zh-CN" dirty="0" smtClean="0"/>
              <a:t>model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7B456B9-298E-891C-3B31-42293E182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770" y="1078000"/>
            <a:ext cx="4184075" cy="163834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1A5733F-BA61-088E-8264-F448DC0831B8}"/>
              </a:ext>
            </a:extLst>
          </p:cNvPr>
          <p:cNvSpPr txBox="1"/>
          <p:nvPr/>
        </p:nvSpPr>
        <p:spPr>
          <a:xfrm>
            <a:off x="5653549" y="1181100"/>
            <a:ext cx="5557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the button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“classification”, where you can choose from various algorithms, including random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forest,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extra trees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Gaussian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trees and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SVM.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214E4E9-F981-6E64-82EF-94D133230DF4}"/>
              </a:ext>
            </a:extLst>
          </p:cNvPr>
          <p:cNvSpPr txBox="1"/>
          <p:nvPr/>
        </p:nvSpPr>
        <p:spPr>
          <a:xfrm>
            <a:off x="228600" y="3220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example, if you choose the random forest algorithm, you will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obtain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confusion matrices and ROC plots based on the test dataset and the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train dataset: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303520" y="3849189"/>
            <a:ext cx="350029" cy="2942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345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DF0769C5-8098-BC74-C2FE-0C0D3259C9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80" b="56250"/>
          <a:stretch/>
        </p:blipFill>
        <p:spPr>
          <a:xfrm>
            <a:off x="5509343" y="3476287"/>
            <a:ext cx="6636264" cy="300037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B65F802-6610-3672-12E7-862FAA413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Prediction dataset generation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DCF6F3-EAA7-30DC-CDDD-D9EB790ED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3" b="6751"/>
          <a:stretch/>
        </p:blipFill>
        <p:spPr>
          <a:xfrm>
            <a:off x="514350" y="1165791"/>
            <a:ext cx="5774344" cy="236798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75CA116-6459-EF52-BE17-2546D5924937}"/>
              </a:ext>
            </a:extLst>
          </p:cNvPr>
          <p:cNvSpPr txBox="1"/>
          <p:nvPr/>
        </p:nvSpPr>
        <p:spPr>
          <a:xfrm>
            <a:off x="5779475" y="108281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this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button </a:t>
            </a:r>
            <a:r>
              <a:rPr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(else if both organics and inorganics are present in the dataset, you should choose 2in1) 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666314F-AEBE-0D16-938E-E952FDD20FD5}"/>
              </a:ext>
            </a:extLst>
          </p:cNvPr>
          <p:cNvSpPr/>
          <p:nvPr/>
        </p:nvSpPr>
        <p:spPr>
          <a:xfrm>
            <a:off x="609600" y="1952625"/>
            <a:ext cx="4962525" cy="3238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68889130-DF65-9EA5-9DA2-8EA5E8C780F1}"/>
              </a:ext>
            </a:extLst>
          </p:cNvPr>
          <p:cNvCxnSpPr>
            <a:cxnSpLocks/>
          </p:cNvCxnSpPr>
          <p:nvPr/>
        </p:nvCxnSpPr>
        <p:spPr>
          <a:xfrm flipV="1">
            <a:off x="5667375" y="1790700"/>
            <a:ext cx="1304925" cy="3238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54CC166E-A9BD-3D7D-0768-8C998CE1EAA2}"/>
              </a:ext>
            </a:extLst>
          </p:cNvPr>
          <p:cNvSpPr/>
          <p:nvPr/>
        </p:nvSpPr>
        <p:spPr>
          <a:xfrm>
            <a:off x="5382086" y="5752702"/>
            <a:ext cx="4962525" cy="3238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264525B5-AFF4-F9F8-6464-83CAC9ACB081}"/>
              </a:ext>
            </a:extLst>
          </p:cNvPr>
          <p:cNvCxnSpPr>
            <a:cxnSpLocks/>
          </p:cNvCxnSpPr>
          <p:nvPr/>
        </p:nvCxnSpPr>
        <p:spPr>
          <a:xfrm>
            <a:off x="8629650" y="1952625"/>
            <a:ext cx="942975" cy="27051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8BF81A5-8A2F-0AA5-A48B-54C8627AA577}"/>
              </a:ext>
            </a:extLst>
          </p:cNvPr>
          <p:cNvSpPr txBox="1"/>
          <p:nvPr/>
        </p:nvSpPr>
        <p:spPr>
          <a:xfrm>
            <a:off x="5166443" y="6181387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Choose this file and import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023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46F74A-2540-DF92-DF4A-C3D72124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Prediction dataset generation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3F2E889-5B13-B5E5-5996-8E1A70177374}"/>
              </a:ext>
            </a:extLst>
          </p:cNvPr>
          <p:cNvSpPr txBox="1"/>
          <p:nvPr/>
        </p:nvSpPr>
        <p:spPr>
          <a:xfrm>
            <a:off x="232492" y="731015"/>
            <a:ext cx="1150666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data import, click the button “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generation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and the prediction dataset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 the same RFE input features (but without output labels) will be generated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CD4849B-1690-BED8-D2D4-74235F6872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110"/>
          <a:stretch/>
        </p:blipFill>
        <p:spPr>
          <a:xfrm>
            <a:off x="1299439" y="1524333"/>
            <a:ext cx="8536770" cy="435511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C47A5F6-C602-8DAF-37C0-0A3223F7C66E}"/>
              </a:ext>
            </a:extLst>
          </p:cNvPr>
          <p:cNvSpPr txBox="1"/>
          <p:nvPr/>
        </p:nvSpPr>
        <p:spPr>
          <a:xfrm>
            <a:off x="-234232" y="5879450"/>
            <a:ext cx="97782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file </a:t>
            </a:r>
            <a:r>
              <a:rPr lang="en-US" altLang="zh-CN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named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“virtual_generate_Multicolumn_Smiles_RDKit_final.csv”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AE4DCDB-5C14-A778-33CE-813CEE132F1A}"/>
              </a:ext>
            </a:extLst>
          </p:cNvPr>
          <p:cNvSpPr/>
          <p:nvPr/>
        </p:nvSpPr>
        <p:spPr>
          <a:xfrm>
            <a:off x="3781425" y="1472307"/>
            <a:ext cx="4229100" cy="3866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0919E199-054D-C316-855D-D77C6DBF2224}"/>
              </a:ext>
            </a:extLst>
          </p:cNvPr>
          <p:cNvCxnSpPr>
            <a:cxnSpLocks/>
          </p:cNvCxnSpPr>
          <p:nvPr/>
        </p:nvCxnSpPr>
        <p:spPr>
          <a:xfrm flipH="1">
            <a:off x="5653549" y="2021855"/>
            <a:ext cx="109076" cy="390962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17516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255E7B32-5485-5D2C-AE5B-EBB9086CCA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09"/>
          <a:stretch/>
        </p:blipFill>
        <p:spPr>
          <a:xfrm>
            <a:off x="4705350" y="3429000"/>
            <a:ext cx="4095750" cy="328975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B61FD5D-423F-2E85-FA65-410B62A3F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Prediction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C295E7-C460-6C30-D724-83614FC91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94" y="884903"/>
            <a:ext cx="6412948" cy="21812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84F228B-F730-106A-FA2D-65E4A74B2FCE}"/>
              </a:ext>
            </a:extLst>
          </p:cNvPr>
          <p:cNvSpPr/>
          <p:nvPr/>
        </p:nvSpPr>
        <p:spPr>
          <a:xfrm>
            <a:off x="476250" y="1975540"/>
            <a:ext cx="4229100" cy="3866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8AA16E92-1ECE-B880-8295-8BA8F9E137C3}"/>
              </a:ext>
            </a:extLst>
          </p:cNvPr>
          <p:cNvCxnSpPr>
            <a:cxnSpLocks/>
          </p:cNvCxnSpPr>
          <p:nvPr/>
        </p:nvCxnSpPr>
        <p:spPr>
          <a:xfrm flipH="1" flipV="1">
            <a:off x="4819650" y="2168870"/>
            <a:ext cx="1170090" cy="8973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97AB5195-3FED-22E4-C4C5-67474DB79C44}"/>
              </a:ext>
            </a:extLst>
          </p:cNvPr>
          <p:cNvSpPr txBox="1"/>
          <p:nvPr/>
        </p:nvSpPr>
        <p:spPr>
          <a:xfrm>
            <a:off x="4227770" y="2781563"/>
            <a:ext cx="691647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this button, and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“virtual_generate_Multicolumn_Smiles_RDKit_final.csv”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0709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7E7455-48B5-DEBC-E9EC-4F67B7A2E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Prediction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BC85DC-5253-0245-84E1-EC5A718A9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69" y="884903"/>
            <a:ext cx="6300934" cy="21431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F1604C8-048D-828B-AEAE-9496B32AFFF8}"/>
              </a:ext>
            </a:extLst>
          </p:cNvPr>
          <p:cNvSpPr/>
          <p:nvPr/>
        </p:nvSpPr>
        <p:spPr>
          <a:xfrm>
            <a:off x="561975" y="2320192"/>
            <a:ext cx="3695700" cy="3866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B813A5-52AB-4E9B-D1F0-A8A7FCF1D845}"/>
              </a:ext>
            </a:extLst>
          </p:cNvPr>
          <p:cNvSpPr txBox="1"/>
          <p:nvPr/>
        </p:nvSpPr>
        <p:spPr>
          <a:xfrm>
            <a:off x="4257675" y="2742876"/>
            <a:ext cx="691647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this button, and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machine learning model such as random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forest (the model file ends with .</a:t>
            </a:r>
            <a:r>
              <a:rPr lang="en-US" altLang="zh-CN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76F232F-CC55-00FE-7C7E-CE85EF9EC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8881" y="3418045"/>
            <a:ext cx="5730737" cy="3261643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C6AD8356-CEBF-E743-51C1-ACFBDFCCEB69}"/>
              </a:ext>
            </a:extLst>
          </p:cNvPr>
          <p:cNvSpPr/>
          <p:nvPr/>
        </p:nvSpPr>
        <p:spPr>
          <a:xfrm>
            <a:off x="4810759" y="4429993"/>
            <a:ext cx="1123316" cy="13516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85F23468-8162-433D-BD15-29DFCD99F525}"/>
              </a:ext>
            </a:extLst>
          </p:cNvPr>
          <p:cNvCxnSpPr/>
          <p:nvPr/>
        </p:nvCxnSpPr>
        <p:spPr>
          <a:xfrm flipV="1">
            <a:off x="6019800" y="3570076"/>
            <a:ext cx="781050" cy="109717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9653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A38EF-4D61-BE1C-803C-CE90B6F0C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Choose your save path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36ECA5-623E-8C00-BCCC-38F894708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107" y="2038275"/>
            <a:ext cx="7161068" cy="308666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26B376A-BF5E-09A0-4F58-2E07A2F94454}"/>
              </a:ext>
            </a:extLst>
          </p:cNvPr>
          <p:cNvSpPr/>
          <p:nvPr/>
        </p:nvSpPr>
        <p:spPr>
          <a:xfrm>
            <a:off x="2276475" y="2524125"/>
            <a:ext cx="1028700" cy="4095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6388DE4A-EB38-1905-3F6E-B544D2F06DB8}"/>
              </a:ext>
            </a:extLst>
          </p:cNvPr>
          <p:cNvSpPr txBox="1">
            <a:spLocks/>
          </p:cNvSpPr>
          <p:nvPr/>
        </p:nvSpPr>
        <p:spPr>
          <a:xfrm>
            <a:off x="1354166" y="3380481"/>
            <a:ext cx="10515600" cy="706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800" dirty="0"/>
              <a:t>Click this button and choose your </a:t>
            </a:r>
            <a:r>
              <a:rPr lang="en-US" altLang="zh-CN" sz="2800" dirty="0" smtClean="0"/>
              <a:t>save </a:t>
            </a:r>
            <a:r>
              <a:rPr lang="en-US" altLang="zh-CN" sz="2800" dirty="0" smtClean="0"/>
              <a:t>path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9769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E9B493-F943-CFEB-6A57-EAE098B6D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Prediction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C57DF6-D358-0359-9099-8C8827FB7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130" y="1007452"/>
            <a:ext cx="8660595" cy="546207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E906A02-C494-7F00-62D8-6DE867670F30}"/>
              </a:ext>
            </a:extLst>
          </p:cNvPr>
          <p:cNvSpPr/>
          <p:nvPr/>
        </p:nvSpPr>
        <p:spPr>
          <a:xfrm>
            <a:off x="8487409" y="2515467"/>
            <a:ext cx="685166" cy="38186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B27B6D5-BCB1-1518-D525-262353CC727B}"/>
              </a:ext>
            </a:extLst>
          </p:cNvPr>
          <p:cNvSpPr txBox="1"/>
          <p:nvPr/>
        </p:nvSpPr>
        <p:spPr>
          <a:xfrm>
            <a:off x="3771900" y="307035"/>
            <a:ext cx="691647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the button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“prediction generation (with label)”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prediction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finishes !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4699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Genetic </a:t>
            </a:r>
            <a:r>
              <a:rPr lang="en-US" altLang="zh-CN" dirty="0" smtClean="0"/>
              <a:t>algorithms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15" y="1932705"/>
            <a:ext cx="6336267" cy="262464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89098" y="3333802"/>
            <a:ext cx="5029200" cy="8399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B27B6D5-BCB1-1518-D525-262353CC727B}"/>
              </a:ext>
            </a:extLst>
          </p:cNvPr>
          <p:cNvSpPr txBox="1"/>
          <p:nvPr/>
        </p:nvSpPr>
        <p:spPr>
          <a:xfrm>
            <a:off x="5085393" y="301489"/>
            <a:ext cx="6916479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the button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altLang="zh-CN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Symbolic classification</a:t>
            </a:r>
            <a:r>
              <a:rPr lang="en-US" altLang="zh-CN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and choose the file </a:t>
            </a:r>
            <a:r>
              <a:rPr lang="en-US" altLang="zh-CN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data_rfe.csv’’ </a:t>
            </a:r>
            <a:endParaRPr lang="en-US" altLang="zh-CN" sz="2000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present task is classification, so the Symbolic classification button is chosen; else if 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task is regression, please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choose “Symbolic regression”.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CE90626-2217-0692-FABB-B4CFB0CC60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52"/>
          <a:stretch/>
        </p:blipFill>
        <p:spPr>
          <a:xfrm>
            <a:off x="6169450" y="2705986"/>
            <a:ext cx="5832422" cy="382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367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Genetic </a:t>
            </a:r>
            <a:r>
              <a:rPr lang="en-US" altLang="zh-CN" dirty="0"/>
              <a:t>algorithms</a:t>
            </a:r>
            <a:endParaRPr lang="zh-CN" altLang="en-US" dirty="0"/>
          </a:p>
        </p:txBody>
      </p:sp>
      <p:pic>
        <p:nvPicPr>
          <p:cNvPr id="3" name="图片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749" y="1001861"/>
            <a:ext cx="6736715" cy="547336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/>
          <p:cNvSpPr/>
          <p:nvPr/>
        </p:nvSpPr>
        <p:spPr>
          <a:xfrm>
            <a:off x="6560288" y="652689"/>
            <a:ext cx="544386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data import, please waiting for some minutes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Then you can obtain confusion matrices, ROC plots and expression trees plots.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you can not find it, please go to the path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“GP/Symbolic classification” </a:t>
            </a:r>
            <a:r>
              <a:rPr lang="en-US" altLang="zh-C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(“GP/Symbolic regression” if the task is regression).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2223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2993BB-B0D3-D2B6-E05E-7F022D5B3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SHAP feature analysis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3EBB57C-4B4F-3B83-82DC-653DA9D6C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24" y="975313"/>
            <a:ext cx="3831854" cy="192981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E419A4B-20D2-31AB-6D44-C81AC4A6A092}"/>
              </a:ext>
            </a:extLst>
          </p:cNvPr>
          <p:cNvSpPr txBox="1"/>
          <p:nvPr/>
        </p:nvSpPr>
        <p:spPr>
          <a:xfrm>
            <a:off x="3309070" y="1337107"/>
            <a:ext cx="81514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the button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“Shapley/Classification/Model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altLang="zh-CN" sz="20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’’ </a:t>
            </a:r>
            <a:r>
              <a:rPr lang="en-US" altLang="zh-CN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(else if the task is regression, you should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choose “</a:t>
            </a:r>
            <a:r>
              <a:rPr lang="en-US" altLang="zh-CN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Shapley/Regression/Model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import’’ </a:t>
            </a:r>
            <a:r>
              <a:rPr lang="en-US" altLang="zh-CN" sz="20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sz="20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92A0AEE-88D3-C658-CC10-1EA15B510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580" y="3260086"/>
            <a:ext cx="6054115" cy="338526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C5294F0-83A1-8556-BF10-FE96C105E999}"/>
              </a:ext>
            </a:extLst>
          </p:cNvPr>
          <p:cNvSpPr txBox="1"/>
          <p:nvPr/>
        </p:nvSpPr>
        <p:spPr>
          <a:xfrm>
            <a:off x="762000" y="4813007"/>
            <a:ext cx="42005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Choose the machine learning model such as random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forest (Classified_two_RF.dat)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EFA84BE-D355-E661-796D-E46A199D5963}"/>
              </a:ext>
            </a:extLst>
          </p:cNvPr>
          <p:cNvSpPr/>
          <p:nvPr/>
        </p:nvSpPr>
        <p:spPr>
          <a:xfrm>
            <a:off x="5648642" y="4266919"/>
            <a:ext cx="894716" cy="13715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3BEEB8D-BE41-2316-F306-4863DF4FB4D7}"/>
              </a:ext>
            </a:extLst>
          </p:cNvPr>
          <p:cNvCxnSpPr/>
          <p:nvPr/>
        </p:nvCxnSpPr>
        <p:spPr>
          <a:xfrm flipV="1">
            <a:off x="4362450" y="5166950"/>
            <a:ext cx="794130" cy="2527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31771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3D79A0-E5DB-DD95-C9B4-F39637CC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SHAP feature analysis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CE90626-2217-0692-FABB-B4CFB0CC60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52"/>
          <a:stretch/>
        </p:blipFill>
        <p:spPr>
          <a:xfrm>
            <a:off x="638175" y="1515346"/>
            <a:ext cx="5839904" cy="382730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064FFCE-7F5D-B176-2934-235A03492449}"/>
              </a:ext>
            </a:extLst>
          </p:cNvPr>
          <p:cNvSpPr txBox="1"/>
          <p:nvPr/>
        </p:nvSpPr>
        <p:spPr>
          <a:xfrm>
            <a:off x="6301249" y="2118157"/>
            <a:ext cx="57193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model import, click the button “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import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, choose the file “</a:t>
            </a:r>
            <a:r>
              <a:rPr lang="en-US" altLang="zh-C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data_rfe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(Path: 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Preprocessing\</a:t>
            </a:r>
            <a:r>
              <a:rPr lang="en-US" altLang="zh-CN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Rfe</a:t>
            </a:r>
            <a:r>
              <a: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feature selection</a:t>
            </a: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668BBDA-A225-0F61-A35B-BB634AAB9EC7}"/>
              </a:ext>
            </a:extLst>
          </p:cNvPr>
          <p:cNvSpPr/>
          <p:nvPr/>
        </p:nvSpPr>
        <p:spPr>
          <a:xfrm>
            <a:off x="752475" y="3133820"/>
            <a:ext cx="5719301" cy="2951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910B9AE-7456-9C7D-AB7F-A329E3A2CE33}"/>
              </a:ext>
            </a:extLst>
          </p:cNvPr>
          <p:cNvCxnSpPr/>
          <p:nvPr/>
        </p:nvCxnSpPr>
        <p:spPr>
          <a:xfrm flipV="1">
            <a:off x="6586076" y="3281410"/>
            <a:ext cx="794130" cy="2527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5571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266F86-2F36-8CFB-C2EC-D897D058D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SHAP feature analysis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10777AC-CBBD-F1F4-F323-E54CADABBB8E}"/>
              </a:ext>
            </a:extLst>
          </p:cNvPr>
          <p:cNvSpPr txBox="1"/>
          <p:nvPr/>
        </p:nvSpPr>
        <p:spPr>
          <a:xfrm>
            <a:off x="376699" y="1260907"/>
            <a:ext cx="5719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the button “Result”, and you can 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obtain: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7A243AD-5A9B-3F6A-B6A6-B3A4B202E86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61" y="1865998"/>
            <a:ext cx="3990964" cy="3429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8DDAA56-C9C2-DC9F-8CEC-D7507548F16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714" y="1865998"/>
            <a:ext cx="6651710" cy="335509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AAE80CF-57C7-ECFD-0A2D-256118D16830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75" y="5597093"/>
            <a:ext cx="10458450" cy="141759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1239C86-7DC8-0112-4FD8-0A0E031C14BA}"/>
              </a:ext>
            </a:extLst>
          </p:cNvPr>
          <p:cNvSpPr txBox="1"/>
          <p:nvPr/>
        </p:nvSpPr>
        <p:spPr>
          <a:xfrm>
            <a:off x="-271001" y="4213657"/>
            <a:ext cx="5719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plot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7926D20-FC71-8C7B-E48C-1025B3496180}"/>
              </a:ext>
            </a:extLst>
          </p:cNvPr>
          <p:cNvSpPr txBox="1"/>
          <p:nvPr/>
        </p:nvSpPr>
        <p:spPr>
          <a:xfrm>
            <a:off x="6205999" y="3864809"/>
            <a:ext cx="5719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importance ranking plot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512D296-8EC5-3DE4-2AA8-649FD3539600}"/>
              </a:ext>
            </a:extLst>
          </p:cNvPr>
          <p:cNvSpPr txBox="1"/>
          <p:nvPr/>
        </p:nvSpPr>
        <p:spPr>
          <a:xfrm>
            <a:off x="3567574" y="6417449"/>
            <a:ext cx="5719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Force plot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519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5CB44D-4B8D-6856-CF68-1D6245D72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2924" y="2722409"/>
            <a:ext cx="3309476" cy="706591"/>
          </a:xfrm>
        </p:spPr>
        <p:txBody>
          <a:bodyPr/>
          <a:lstStyle/>
          <a:p>
            <a:r>
              <a:rPr lang="en-US" altLang="zh-CN" i="1" dirty="0"/>
              <a:t>Thank you!</a:t>
            </a:r>
            <a:endParaRPr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3210736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5FFFF461-3FFA-AD9F-F61D-693C6974E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5" y="1032116"/>
            <a:ext cx="8363754" cy="315593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2CF5E67-35B2-143F-6336-D208BDAAA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Data import for feature generation</a:t>
            </a:r>
            <a:endParaRPr lang="zh-CN" altLang="en-US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AA5F438-B90A-FEC1-5122-07C19018C9BA}"/>
              </a:ext>
            </a:extLst>
          </p:cNvPr>
          <p:cNvSpPr/>
          <p:nvPr/>
        </p:nvSpPr>
        <p:spPr>
          <a:xfrm>
            <a:off x="904875" y="3295650"/>
            <a:ext cx="7096125" cy="4095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0B2D2296-577E-6D58-36CE-BB89A27B5E2C}"/>
              </a:ext>
            </a:extLst>
          </p:cNvPr>
          <p:cNvSpPr txBox="1">
            <a:spLocks/>
          </p:cNvSpPr>
          <p:nvPr/>
        </p:nvSpPr>
        <p:spPr>
          <a:xfrm>
            <a:off x="2611466" y="5430407"/>
            <a:ext cx="5557174" cy="706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800" dirty="0"/>
              <a:t>Choose this </a:t>
            </a:r>
            <a:r>
              <a:rPr lang="en-US" altLang="zh-CN" sz="2800" dirty="0" smtClean="0"/>
              <a:t>dataset as an example</a:t>
            </a:r>
            <a:endParaRPr lang="zh-CN" altLang="en-US" sz="2800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350F755F-3932-C2B9-0F07-59FBD935EDA4}"/>
              </a:ext>
            </a:extLst>
          </p:cNvPr>
          <p:cNvCxnSpPr>
            <a:cxnSpLocks/>
          </p:cNvCxnSpPr>
          <p:nvPr/>
        </p:nvCxnSpPr>
        <p:spPr>
          <a:xfrm flipV="1">
            <a:off x="5200650" y="3928283"/>
            <a:ext cx="257175" cy="162436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8690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0CB4441C-5FA0-0AE5-D4E9-5BA2A7026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169" y="913885"/>
            <a:ext cx="10295512" cy="594411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CD613D8-0762-1846-2D1E-B5B75F748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 generation</a:t>
            </a:r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D0E67C4A-1EA2-270A-B4D0-37923C489D0A}"/>
              </a:ext>
            </a:extLst>
          </p:cNvPr>
          <p:cNvSpPr txBox="1">
            <a:spLocks/>
          </p:cNvSpPr>
          <p:nvPr/>
        </p:nvSpPr>
        <p:spPr>
          <a:xfrm>
            <a:off x="5653549" y="4083562"/>
            <a:ext cx="3893266" cy="706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800" dirty="0"/>
              <a:t>Data import</a:t>
            </a:r>
            <a:endParaRPr lang="zh-CN" altLang="en-US" sz="2800" dirty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04F7AEFC-9A92-303B-0C03-15394A383D50}"/>
              </a:ext>
            </a:extLst>
          </p:cNvPr>
          <p:cNvSpPr txBox="1">
            <a:spLocks/>
          </p:cNvSpPr>
          <p:nvPr/>
        </p:nvSpPr>
        <p:spPr>
          <a:xfrm>
            <a:off x="1255339" y="5973097"/>
            <a:ext cx="7348076" cy="706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800" dirty="0">
                <a:solidFill>
                  <a:srgbClr val="FF0000"/>
                </a:solidFill>
              </a:rPr>
              <a:t>After data import, click </a:t>
            </a:r>
            <a:r>
              <a:rPr lang="en-US" altLang="zh-CN" sz="2800" dirty="0" smtClean="0">
                <a:solidFill>
                  <a:srgbClr val="FF0000"/>
                </a:solidFill>
              </a:rPr>
              <a:t>the button </a:t>
            </a:r>
            <a:r>
              <a:rPr lang="en-US" altLang="zh-CN" sz="2800" dirty="0">
                <a:solidFill>
                  <a:srgbClr val="FF0000"/>
                </a:solidFill>
              </a:rPr>
              <a:t>‘</a:t>
            </a:r>
            <a:r>
              <a:rPr lang="en-US" altLang="zh-CN" sz="2800" dirty="0" err="1">
                <a:solidFill>
                  <a:srgbClr val="FF0000"/>
                </a:solidFill>
              </a:rPr>
              <a:t>featurize</a:t>
            </a:r>
            <a:r>
              <a:rPr lang="en-US" altLang="zh-CN" sz="2800" dirty="0">
                <a:solidFill>
                  <a:srgbClr val="FF0000"/>
                </a:solidFill>
              </a:rPr>
              <a:t>’!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011EFE6-A927-DA0C-8074-279559696AB4}"/>
              </a:ext>
            </a:extLst>
          </p:cNvPr>
          <p:cNvSpPr/>
          <p:nvPr/>
        </p:nvSpPr>
        <p:spPr>
          <a:xfrm>
            <a:off x="4324350" y="3511859"/>
            <a:ext cx="5600700" cy="3714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536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024640A3-C877-A86F-3B08-47E626711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243" y="1289604"/>
            <a:ext cx="7094825" cy="343479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48918E7-8778-CCD2-24CB-B0EB27DA6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Feature generation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7B45D34F-137C-3C34-6BB9-37B21C318F13}"/>
              </a:ext>
            </a:extLst>
          </p:cNvPr>
          <p:cNvCxnSpPr>
            <a:cxnSpLocks/>
          </p:cNvCxnSpPr>
          <p:nvPr/>
        </p:nvCxnSpPr>
        <p:spPr>
          <a:xfrm flipH="1" flipV="1">
            <a:off x="7105650" y="2789084"/>
            <a:ext cx="1181100" cy="149371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 1">
            <a:extLst>
              <a:ext uri="{FF2B5EF4-FFF2-40B4-BE49-F238E27FC236}">
                <a16:creationId xmlns:a16="http://schemas.microsoft.com/office/drawing/2014/main" id="{59D039B1-B077-1C25-9FD1-E3045A17115F}"/>
              </a:ext>
            </a:extLst>
          </p:cNvPr>
          <p:cNvSpPr txBox="1">
            <a:spLocks/>
          </p:cNvSpPr>
          <p:nvPr/>
        </p:nvSpPr>
        <p:spPr>
          <a:xfrm>
            <a:off x="7038975" y="4132980"/>
            <a:ext cx="4705350" cy="706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400" dirty="0"/>
              <a:t>Click this button and import data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646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3026B0-71C6-0EA6-3D30-29F679AF9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Dataset </a:t>
            </a:r>
            <a:r>
              <a:rPr lang="en-US" altLang="zh-CN" dirty="0" smtClean="0"/>
              <a:t>display </a:t>
            </a:r>
            <a:r>
              <a:rPr lang="en-US" altLang="zh-CN" i="1" dirty="0" smtClean="0"/>
              <a:t>before</a:t>
            </a:r>
            <a:r>
              <a:rPr lang="en-US" altLang="zh-CN" dirty="0" smtClean="0"/>
              <a:t> feature generation</a:t>
            </a:r>
            <a:endParaRPr lang="zh-CN" altLang="en-US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DA56609-F77E-1BE8-A043-7D940F8E3D64}"/>
              </a:ext>
            </a:extLst>
          </p:cNvPr>
          <p:cNvGrpSpPr/>
          <p:nvPr/>
        </p:nvGrpSpPr>
        <p:grpSpPr>
          <a:xfrm>
            <a:off x="721530" y="2133599"/>
            <a:ext cx="9251145" cy="4585831"/>
            <a:chOff x="740580" y="2133599"/>
            <a:chExt cx="9251145" cy="458583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73914F64-7C8F-5E3C-44E4-F52C5E2205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1402"/>
            <a:stretch/>
          </p:blipFill>
          <p:spPr>
            <a:xfrm>
              <a:off x="740580" y="2133599"/>
              <a:ext cx="9251145" cy="4585831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A43E27CA-5E3B-0EF3-72A7-0D23EB1EC67B}"/>
                </a:ext>
              </a:extLst>
            </p:cNvPr>
            <p:cNvSpPr/>
            <p:nvPr/>
          </p:nvSpPr>
          <p:spPr>
            <a:xfrm>
              <a:off x="904875" y="2590800"/>
              <a:ext cx="1685925" cy="38100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标题 1">
            <a:extLst>
              <a:ext uri="{FF2B5EF4-FFF2-40B4-BE49-F238E27FC236}">
                <a16:creationId xmlns:a16="http://schemas.microsoft.com/office/drawing/2014/main" id="{DD925191-CD16-4511-0D0E-2DA21C63C48E}"/>
              </a:ext>
            </a:extLst>
          </p:cNvPr>
          <p:cNvSpPr txBox="1">
            <a:spLocks/>
          </p:cNvSpPr>
          <p:nvPr/>
        </p:nvSpPr>
        <p:spPr>
          <a:xfrm>
            <a:off x="479868" y="873759"/>
            <a:ext cx="6957253" cy="706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400" dirty="0" smtClean="0">
                <a:solidFill>
                  <a:srgbClr val="FF0000"/>
                </a:solidFill>
              </a:rPr>
              <a:t>Input 1: SMILES for multiple organic molecules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74CE1FC-D866-7D75-7008-C6829A566F1F}"/>
              </a:ext>
            </a:extLst>
          </p:cNvPr>
          <p:cNvSpPr/>
          <p:nvPr/>
        </p:nvSpPr>
        <p:spPr>
          <a:xfrm>
            <a:off x="2638425" y="2590800"/>
            <a:ext cx="3562078" cy="3810000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2B9B470-B333-9941-C7A1-4364E3A85F6C}"/>
              </a:ext>
            </a:extLst>
          </p:cNvPr>
          <p:cNvSpPr txBox="1">
            <a:spLocks/>
          </p:cNvSpPr>
          <p:nvPr/>
        </p:nvSpPr>
        <p:spPr>
          <a:xfrm>
            <a:off x="6906424" y="3385131"/>
            <a:ext cx="5326845" cy="706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400" dirty="0" smtClean="0"/>
              <a:t>Output: stable and unstable (0 and 1)</a:t>
            </a:r>
            <a:endParaRPr lang="zh-CN" altLang="en-US" sz="2400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51FAA5B5-6846-F7D1-CDF2-5B1A1BB880CE}"/>
              </a:ext>
            </a:extLst>
          </p:cNvPr>
          <p:cNvCxnSpPr>
            <a:cxnSpLocks/>
          </p:cNvCxnSpPr>
          <p:nvPr/>
        </p:nvCxnSpPr>
        <p:spPr>
          <a:xfrm flipV="1">
            <a:off x="4885508" y="2101872"/>
            <a:ext cx="0" cy="450260"/>
          </a:xfrm>
          <a:prstGeom prst="straightConnector1">
            <a:avLst/>
          </a:prstGeom>
          <a:ln w="57150">
            <a:solidFill>
              <a:srgbClr val="2E75B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74CE1FC-D866-7D75-7008-C6829A566F1F}"/>
              </a:ext>
            </a:extLst>
          </p:cNvPr>
          <p:cNvSpPr/>
          <p:nvPr/>
        </p:nvSpPr>
        <p:spPr>
          <a:xfrm>
            <a:off x="6235339" y="2590800"/>
            <a:ext cx="566057" cy="38100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51FAA5B5-6846-F7D1-CDF2-5B1A1BB880CE}"/>
              </a:ext>
            </a:extLst>
          </p:cNvPr>
          <p:cNvCxnSpPr>
            <a:cxnSpLocks/>
          </p:cNvCxnSpPr>
          <p:nvPr/>
        </p:nvCxnSpPr>
        <p:spPr>
          <a:xfrm flipH="1" flipV="1">
            <a:off x="1728787" y="1445623"/>
            <a:ext cx="11568" cy="111153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标题 1">
            <a:extLst>
              <a:ext uri="{FF2B5EF4-FFF2-40B4-BE49-F238E27FC236}">
                <a16:creationId xmlns:a16="http://schemas.microsoft.com/office/drawing/2014/main" id="{62B9B470-B333-9941-C7A1-4364E3A85F6C}"/>
              </a:ext>
            </a:extLst>
          </p:cNvPr>
          <p:cNvSpPr txBox="1">
            <a:spLocks/>
          </p:cNvSpPr>
          <p:nvPr/>
        </p:nvSpPr>
        <p:spPr>
          <a:xfrm>
            <a:off x="2765030" y="1445623"/>
            <a:ext cx="5380456" cy="706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400" dirty="0" smtClean="0">
                <a:solidFill>
                  <a:schemeClr val="accent1">
                    <a:lumMod val="75000"/>
                  </a:schemeClr>
                </a:solidFill>
              </a:rPr>
              <a:t>Input 2: Additional experimental variables such as concentration ratio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332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6C25B-B66F-599E-4C31-EF26EFD34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Dataset </a:t>
            </a:r>
            <a:r>
              <a:rPr lang="en-US" altLang="zh-CN" dirty="0" smtClean="0"/>
              <a:t>display </a:t>
            </a:r>
            <a:r>
              <a:rPr lang="en-US" altLang="zh-CN" i="1" dirty="0" smtClean="0"/>
              <a:t>after</a:t>
            </a:r>
            <a:r>
              <a:rPr lang="en-US" altLang="zh-CN" dirty="0" smtClean="0"/>
              <a:t> </a:t>
            </a:r>
            <a:r>
              <a:rPr lang="en-US" altLang="zh-CN" dirty="0"/>
              <a:t>feature generation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336D0B7-8135-99B0-EBDE-B82D15F09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05" y="1031384"/>
            <a:ext cx="8955870" cy="5648304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BA248F17-9BFF-255F-57C0-4865EC7E075B}"/>
              </a:ext>
            </a:extLst>
          </p:cNvPr>
          <p:cNvSpPr txBox="1">
            <a:spLocks/>
          </p:cNvSpPr>
          <p:nvPr/>
        </p:nvSpPr>
        <p:spPr>
          <a:xfrm>
            <a:off x="8025274" y="3429000"/>
            <a:ext cx="3583252" cy="1618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000" dirty="0"/>
              <a:t>Feature generation </a:t>
            </a:r>
            <a:r>
              <a:rPr lang="en-US" altLang="zh-CN" sz="2000" dirty="0" smtClean="0"/>
              <a:t>finishes </a:t>
            </a:r>
            <a:r>
              <a:rPr lang="en-US" altLang="zh-CN" sz="2000" dirty="0"/>
              <a:t>and the file is named as </a:t>
            </a:r>
            <a:r>
              <a:rPr lang="en-US" altLang="zh-CN" sz="2000" dirty="0">
                <a:solidFill>
                  <a:srgbClr val="FF0000"/>
                </a:solidFill>
              </a:rPr>
              <a:t>“</a:t>
            </a:r>
            <a:r>
              <a:rPr lang="en-US" altLang="zh-CN" sz="2000" dirty="0" smtClean="0">
                <a:solidFill>
                  <a:srgbClr val="FF0000"/>
                </a:solidFill>
              </a:rPr>
              <a:t>train_test_dataset.csv</a:t>
            </a:r>
            <a:r>
              <a:rPr lang="en-US" altLang="zh-CN" sz="2000" dirty="0">
                <a:solidFill>
                  <a:srgbClr val="FF0000"/>
                </a:solidFill>
              </a:rPr>
              <a:t>”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09A5988-F3DD-730B-3632-F8A5041949A4}"/>
              </a:ext>
            </a:extLst>
          </p:cNvPr>
          <p:cNvSpPr/>
          <p:nvPr/>
        </p:nvSpPr>
        <p:spPr>
          <a:xfrm>
            <a:off x="3962400" y="1031384"/>
            <a:ext cx="1838326" cy="2163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A7496354-5639-FF51-7F78-1BAA89FC2C20}"/>
              </a:ext>
            </a:extLst>
          </p:cNvPr>
          <p:cNvCxnSpPr>
            <a:cxnSpLocks/>
          </p:cNvCxnSpPr>
          <p:nvPr/>
        </p:nvCxnSpPr>
        <p:spPr>
          <a:xfrm flipH="1" flipV="1">
            <a:off x="5972175" y="1276350"/>
            <a:ext cx="3038475" cy="257918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7337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6C6DAB-C860-759D-2D19-41591620E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import and visualization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A4FEA5-873D-7B6C-DCAD-28FFF111BF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6"/>
          <a:stretch/>
        </p:blipFill>
        <p:spPr>
          <a:xfrm>
            <a:off x="161925" y="884903"/>
            <a:ext cx="7892228" cy="242133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88A44CC-65D4-DCDE-7C36-93519304B8C9}"/>
              </a:ext>
            </a:extLst>
          </p:cNvPr>
          <p:cNvSpPr/>
          <p:nvPr/>
        </p:nvSpPr>
        <p:spPr>
          <a:xfrm>
            <a:off x="2047875" y="1504950"/>
            <a:ext cx="3886200" cy="3143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E2B71D37-C5CB-D047-C51A-9E2039C4435A}"/>
              </a:ext>
            </a:extLst>
          </p:cNvPr>
          <p:cNvSpPr txBox="1">
            <a:spLocks/>
          </p:cNvSpPr>
          <p:nvPr/>
        </p:nvSpPr>
        <p:spPr>
          <a:xfrm>
            <a:off x="6037465" y="1151603"/>
            <a:ext cx="4033376" cy="1618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000" dirty="0"/>
              <a:t>Click this button, and import </a:t>
            </a:r>
            <a:r>
              <a:rPr lang="en-US" altLang="zh-CN" sz="2000" dirty="0">
                <a:solidFill>
                  <a:srgbClr val="FF0000"/>
                </a:solidFill>
              </a:rPr>
              <a:t>“</a:t>
            </a:r>
            <a:r>
              <a:rPr lang="en-US" altLang="zh-CN" sz="2000" dirty="0" smtClean="0">
                <a:solidFill>
                  <a:srgbClr val="FF0000"/>
                </a:solidFill>
              </a:rPr>
              <a:t>train_test_dataset.csv</a:t>
            </a:r>
            <a:r>
              <a:rPr lang="en-US" altLang="zh-CN" sz="2000" dirty="0">
                <a:solidFill>
                  <a:srgbClr val="FF0000"/>
                </a:solidFill>
              </a:rPr>
              <a:t>”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CFF0B21B-B176-A1B0-DB8D-89D8480FB5E5}"/>
              </a:ext>
            </a:extLst>
          </p:cNvPr>
          <p:cNvSpPr txBox="1">
            <a:spLocks/>
          </p:cNvSpPr>
          <p:nvPr/>
        </p:nvSpPr>
        <p:spPr>
          <a:xfrm>
            <a:off x="29632" y="3389978"/>
            <a:ext cx="5735441" cy="20106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000" dirty="0"/>
              <a:t>After import the dataset, click the button “visualize”, you can </a:t>
            </a:r>
            <a:r>
              <a:rPr lang="en-US" altLang="zh-CN" sz="2000" dirty="0" smtClean="0"/>
              <a:t>obtain </a:t>
            </a:r>
            <a:r>
              <a:rPr lang="en-US" altLang="zh-CN" sz="2000" dirty="0"/>
              <a:t>a data visualization plot: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AFE9E87-91CD-8DA8-6C80-0FBA1FD8C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017" y="3306238"/>
            <a:ext cx="4998797" cy="3683324"/>
          </a:xfrm>
          <a:prstGeom prst="rect">
            <a:avLst/>
          </a:prstGeom>
        </p:spPr>
      </p:pic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F7E9D5C4-D2D8-0F77-0276-5D63CD3289F4}"/>
              </a:ext>
            </a:extLst>
          </p:cNvPr>
          <p:cNvCxnSpPr>
            <a:cxnSpLocks/>
          </p:cNvCxnSpPr>
          <p:nvPr/>
        </p:nvCxnSpPr>
        <p:spPr>
          <a:xfrm>
            <a:off x="2799950" y="4886325"/>
            <a:ext cx="3437067" cy="10867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089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81B2C8-4BBD-EB18-9629-131EC9F25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import and visualization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4580680-3409-DABD-3F41-BF8F263AF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49" y="676275"/>
            <a:ext cx="4961477" cy="6003413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19CC0ED3-6DDC-EC52-8F36-29D21C5300DD}"/>
              </a:ext>
            </a:extLst>
          </p:cNvPr>
          <p:cNvSpPr txBox="1">
            <a:spLocks/>
          </p:cNvSpPr>
          <p:nvPr/>
        </p:nvSpPr>
        <p:spPr>
          <a:xfrm>
            <a:off x="555366" y="1970753"/>
            <a:ext cx="5540634" cy="20106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altLang="zh-CN" sz="2000" dirty="0"/>
              <a:t>After </a:t>
            </a:r>
            <a:r>
              <a:rPr lang="en-US" altLang="zh-CN" sz="2000" dirty="0" smtClean="0"/>
              <a:t>clicking </a:t>
            </a:r>
            <a:r>
              <a:rPr lang="en-US" altLang="zh-CN" sz="2000" dirty="0"/>
              <a:t>the button “Heat map</a:t>
            </a:r>
            <a:r>
              <a:rPr lang="en-US" altLang="zh-CN" sz="2000" dirty="0" smtClean="0"/>
              <a:t>”, you </a:t>
            </a:r>
            <a:r>
              <a:rPr lang="en-US" altLang="zh-CN" sz="2000" dirty="0"/>
              <a:t>can </a:t>
            </a:r>
            <a:r>
              <a:rPr lang="en-US" altLang="zh-CN" sz="2000" dirty="0" smtClean="0"/>
              <a:t>obtain a heatmap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29201D52-3488-2718-3C02-F531609A04FD}"/>
              </a:ext>
            </a:extLst>
          </p:cNvPr>
          <p:cNvCxnSpPr>
            <a:cxnSpLocks/>
          </p:cNvCxnSpPr>
          <p:nvPr/>
        </p:nvCxnSpPr>
        <p:spPr>
          <a:xfrm>
            <a:off x="2686050" y="3343275"/>
            <a:ext cx="2967499" cy="120015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444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639</Words>
  <Application>Microsoft Office PowerPoint</Application>
  <PresentationFormat>宽屏</PresentationFormat>
  <Paragraphs>69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2" baseType="lpstr">
      <vt:lpstr>等线</vt:lpstr>
      <vt:lpstr>等线 Light</vt:lpstr>
      <vt:lpstr>Arial</vt:lpstr>
      <vt:lpstr>Times New Roman</vt:lpstr>
      <vt:lpstr>Wingdings</vt:lpstr>
      <vt:lpstr>Office 主题​​</vt:lpstr>
      <vt:lpstr>Tutorial for Case 4</vt:lpstr>
      <vt:lpstr>Choose your save path</vt:lpstr>
      <vt:lpstr>Data import for feature generation</vt:lpstr>
      <vt:lpstr>Feature generation</vt:lpstr>
      <vt:lpstr>Feature generation</vt:lpstr>
      <vt:lpstr>Dataset display before feature generation</vt:lpstr>
      <vt:lpstr>Dataset display after feature generation</vt:lpstr>
      <vt:lpstr>Data import and visualization</vt:lpstr>
      <vt:lpstr>Data import and visualization</vt:lpstr>
      <vt:lpstr>Feature selection</vt:lpstr>
      <vt:lpstr>Dataset after feature selection</vt:lpstr>
      <vt:lpstr>RFE visualization</vt:lpstr>
      <vt:lpstr>RFE visualization</vt:lpstr>
      <vt:lpstr>Feature importance ranking (Pearson)</vt:lpstr>
      <vt:lpstr>Machine learning model</vt:lpstr>
      <vt:lpstr>Prediction dataset generation</vt:lpstr>
      <vt:lpstr>Prediction dataset generation</vt:lpstr>
      <vt:lpstr>Prediction</vt:lpstr>
      <vt:lpstr>Prediction</vt:lpstr>
      <vt:lpstr>Prediction</vt:lpstr>
      <vt:lpstr>Genetic algorithms</vt:lpstr>
      <vt:lpstr>Genetic algorithms</vt:lpstr>
      <vt:lpstr>SHAP feature analysis</vt:lpstr>
      <vt:lpstr>SHAP feature analysis</vt:lpstr>
      <vt:lpstr>SHAP feature analysis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for case 4</dc:title>
  <dc:creator>艺如 黄</dc:creator>
  <cp:lastModifiedBy>Windows User</cp:lastModifiedBy>
  <cp:revision>14</cp:revision>
  <dcterms:created xsi:type="dcterms:W3CDTF">2024-03-19T14:11:40Z</dcterms:created>
  <dcterms:modified xsi:type="dcterms:W3CDTF">2024-03-21T05:36:53Z</dcterms:modified>
</cp:coreProperties>
</file>

<file path=docProps/thumbnail.jpeg>
</file>